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E5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FC3029-541C-4D55-8DF5-454400CC7BB6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FD6E45-2CA9-49A4-A1D5-E531526FF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400800" cy="3024336"/>
          </a:xfrm>
        </p:spPr>
        <p:txBody>
          <a:bodyPr>
            <a:noAutofit/>
          </a:bodyPr>
          <a:lstStyle/>
          <a:p>
            <a:r>
              <a:rPr lang="ru-RU" sz="7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Кукла</a:t>
            </a:r>
            <a:r>
              <a:rPr lang="ru-RU" sz="7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72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БЕРЕГИНЯ</a:t>
            </a:r>
            <a:endParaRPr lang="ru-RU" sz="72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437112"/>
            <a:ext cx="6296744" cy="1638672"/>
          </a:xfrm>
        </p:spPr>
        <p:txBody>
          <a:bodyPr/>
          <a:lstStyle/>
          <a:p>
            <a:pPr lvl="0" indent="0" algn="ctr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КОЗКА </a:t>
            </a:r>
            <a:r>
              <a:rPr lang="ru-RU" b="1" i="1" dirty="0">
                <a:solidFill>
                  <a:srgbClr val="C00000"/>
                </a:solidFill>
              </a:rPr>
              <a:t>ТАТЬЯНА МИХАЙЛОВНА, </a:t>
            </a:r>
          </a:p>
          <a:p>
            <a:pPr lvl="0" indent="0" algn="ctr">
              <a:lnSpc>
                <a:spcPct val="100000"/>
              </a:lnSpc>
              <a:buNone/>
            </a:pPr>
            <a:r>
              <a:rPr lang="ru-RU" b="1" i="1" dirty="0">
                <a:solidFill>
                  <a:srgbClr val="C00000"/>
                </a:solidFill>
              </a:rPr>
              <a:t>учитель трудового обучения</a:t>
            </a:r>
          </a:p>
          <a:p>
            <a:pPr lvl="0" indent="0" algn="ctr">
              <a:lnSpc>
                <a:spcPct val="100000"/>
              </a:lnSpc>
              <a:buNone/>
            </a:pPr>
            <a:r>
              <a:rPr lang="ru-RU" b="1" i="1" dirty="0">
                <a:solidFill>
                  <a:srgbClr val="C00000"/>
                </a:solidFill>
              </a:rPr>
              <a:t>ГУО «</a:t>
            </a:r>
            <a:r>
              <a:rPr lang="ru-RU" b="1" i="1" dirty="0" err="1">
                <a:solidFill>
                  <a:srgbClr val="C00000"/>
                </a:solidFill>
              </a:rPr>
              <a:t>Лукская</a:t>
            </a:r>
            <a:r>
              <a:rPr lang="ru-RU" b="1" i="1" dirty="0">
                <a:solidFill>
                  <a:srgbClr val="C00000"/>
                </a:solidFill>
              </a:rPr>
              <a:t> средняя школа </a:t>
            </a:r>
            <a:r>
              <a:rPr lang="ru-RU" b="1" i="1" dirty="0" err="1">
                <a:solidFill>
                  <a:srgbClr val="C00000"/>
                </a:solidFill>
              </a:rPr>
              <a:t>Жлобинского</a:t>
            </a:r>
            <a:r>
              <a:rPr lang="ru-RU" b="1" i="1" dirty="0">
                <a:solidFill>
                  <a:srgbClr val="C00000"/>
                </a:solidFill>
              </a:rPr>
              <a:t> района»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3888432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Формируем ладошку.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Берём нитки, делаем 8-10 витков и обрываем нить для закрепления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dmin\Desktop\Folder-0001кукла оберег\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4276"/>
            <a:ext cx="3236341" cy="32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68968"/>
            <a:ext cx="36004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Аналогично делаем вторую ручку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dmin\Desktop\Folder-0001кукла оберег\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282950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608512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 Я </a:t>
            </a:r>
            <a:r>
              <a:rPr lang="ru-RU" sz="3800" b="1" dirty="0">
                <a:solidFill>
                  <a:srgbClr val="002060"/>
                </a:solidFill>
              </a:rPr>
              <a:t>хожу, хожу, хожу</a:t>
            </a:r>
            <a:r>
              <a:rPr lang="ru-RU" sz="3800" b="1" dirty="0" smtClean="0">
                <a:solidFill>
                  <a:srgbClr val="002060"/>
                </a:solidFill>
              </a:rPr>
              <a:t>! </a:t>
            </a:r>
            <a:r>
              <a:rPr lang="ru-RU" sz="3800" i="1" dirty="0" smtClean="0">
                <a:solidFill>
                  <a:srgbClr val="00B050"/>
                </a:solidFill>
              </a:rPr>
              <a:t>(</a:t>
            </a:r>
            <a:r>
              <a:rPr lang="ru-RU" sz="3800" i="1" dirty="0">
                <a:solidFill>
                  <a:srgbClr val="00B050"/>
                </a:solidFill>
              </a:rPr>
              <a:t>ходьба на месте)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 Вдруг </a:t>
            </a:r>
            <a:r>
              <a:rPr lang="ru-RU" sz="3800" b="1" dirty="0">
                <a:solidFill>
                  <a:srgbClr val="002060"/>
                </a:solidFill>
              </a:rPr>
              <a:t>я куклу </a:t>
            </a:r>
            <a:r>
              <a:rPr lang="ru-RU" sz="3800" b="1" dirty="0" smtClean="0">
                <a:solidFill>
                  <a:srgbClr val="002060"/>
                </a:solidFill>
              </a:rPr>
              <a:t>разбужу! </a:t>
            </a:r>
            <a:r>
              <a:rPr lang="ru-RU" sz="3800" i="1" dirty="0" smtClean="0">
                <a:solidFill>
                  <a:srgbClr val="00B050"/>
                </a:solidFill>
              </a:rPr>
              <a:t>(приседания)</a:t>
            </a:r>
            <a:endParaRPr lang="ru-RU" sz="3800" i="1" dirty="0">
              <a:solidFill>
                <a:srgbClr val="00B05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</a:rPr>
              <a:t>Кукле надо отдыхать 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Кукле </a:t>
            </a:r>
            <a:r>
              <a:rPr lang="ru-RU" sz="3800" b="1" dirty="0">
                <a:solidFill>
                  <a:srgbClr val="002060"/>
                </a:solidFill>
              </a:rPr>
              <a:t>хочется поспать </a:t>
            </a:r>
            <a:r>
              <a:rPr lang="ru-RU" sz="3800" i="1" dirty="0" smtClean="0">
                <a:solidFill>
                  <a:srgbClr val="00B050"/>
                </a:solidFill>
              </a:rPr>
              <a:t>(повороты </a:t>
            </a:r>
            <a:r>
              <a:rPr lang="ru-RU" sz="3800" i="1" dirty="0">
                <a:solidFill>
                  <a:srgbClr val="00B050"/>
                </a:solidFill>
              </a:rPr>
              <a:t>туловища)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</a:rPr>
              <a:t>Я на цыпочках хожу, 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</a:rPr>
              <a:t>Куклу я не разбужу</a:t>
            </a:r>
            <a:r>
              <a:rPr lang="ru-RU" sz="3800" b="1" dirty="0" smtClean="0">
                <a:solidFill>
                  <a:srgbClr val="002060"/>
                </a:solidFill>
              </a:rPr>
              <a:t>.</a:t>
            </a:r>
            <a:r>
              <a:rPr lang="ru-RU" sz="3800" i="1" dirty="0" smtClean="0">
                <a:solidFill>
                  <a:srgbClr val="00B050"/>
                </a:solidFill>
              </a:rPr>
              <a:t>(</a:t>
            </a:r>
            <a:r>
              <a:rPr lang="ru-RU" sz="3800" i="1" dirty="0">
                <a:solidFill>
                  <a:srgbClr val="00B050"/>
                </a:solidFill>
              </a:rPr>
              <a:t>потягивание на носочках)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</a:rPr>
              <a:t>И ни разу, и ни разу </a:t>
            </a:r>
            <a:r>
              <a:rPr lang="ru-RU" sz="3800" b="1" dirty="0" smtClean="0">
                <a:solidFill>
                  <a:srgbClr val="002060"/>
                </a:solidFill>
              </a:rPr>
              <a:t>  </a:t>
            </a:r>
            <a:r>
              <a:rPr lang="ru-RU" sz="3800" i="1" dirty="0" smtClean="0">
                <a:solidFill>
                  <a:srgbClr val="00B050"/>
                </a:solidFill>
              </a:rPr>
              <a:t>(</a:t>
            </a:r>
            <a:r>
              <a:rPr lang="ru-RU" sz="3800" i="1" dirty="0">
                <a:solidFill>
                  <a:srgbClr val="00B050"/>
                </a:solidFill>
              </a:rPr>
              <a:t>шёпотом)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</a:rPr>
              <a:t>Я словечка не скажу.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35518" r="50000" b="7127"/>
          <a:stretch/>
        </p:blipFill>
        <p:spPr bwMode="auto">
          <a:xfrm>
            <a:off x="7125532" y="69596"/>
            <a:ext cx="1923211" cy="218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527" y="1996464"/>
            <a:ext cx="3816424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Перевязываем туловище куклы, формируем ручки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Admin\Desktop\Folder-0001кукла оберег\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06" y="1196752"/>
            <a:ext cx="337185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01957"/>
            <a:ext cx="432048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Берём два лоскута цветной ткани и два одинаковых шарика синтепона.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Формируем будущую грудь куклы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Admin\Desktop\Folder-0001кукла оберег\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575687" cy="32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3737002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результате у нас получается две заготовки 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груди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Admin\Desktop\Folder-0001кукла оберег\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228340" cy="32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4104456" cy="3384376"/>
          </a:xfrm>
        </p:spPr>
        <p:txBody>
          <a:bodyPr>
            <a:normAutofit fontScale="92500" lnSpcReduction="20000"/>
          </a:bodyPr>
          <a:lstStyle/>
          <a:p>
            <a:pPr lvl="0" indent="0">
              <a:buNone/>
            </a:pPr>
            <a:r>
              <a:rPr lang="ru-RU" sz="3300" b="1" dirty="0">
                <a:solidFill>
                  <a:srgbClr val="002060"/>
                </a:solidFill>
              </a:rPr>
              <a:t>Далее берём куклу и начинаем прикреплять грудь </a:t>
            </a:r>
            <a:r>
              <a:rPr lang="ru-RU" sz="3300" b="1" dirty="0" smtClean="0">
                <a:solidFill>
                  <a:srgbClr val="002060"/>
                </a:solidFill>
              </a:rPr>
              <a:t>, делая 5-6 витков нитками</a:t>
            </a:r>
            <a:endParaRPr lang="ru-RU" sz="3300" b="1" dirty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dirty="0"/>
          </a:p>
        </p:txBody>
      </p:sp>
      <p:pic>
        <p:nvPicPr>
          <p:cNvPr id="13314" name="Picture 2" descr="C:\Users\Admin\Desktop\Folder-0001кукла оберег\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2946400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35684" cy="458899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Затем закрепляем вторую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грудь, делая витки не 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только под грудью, но и 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перекрещивая нитки 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через плечи куклы. Закрепление груди куклы накрест лежащими нитками, являлось мощным оберегом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Admin\Desktop\Folder-0001кукла оберег\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455164" cy="29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3744416" cy="36724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Берём третий лоскут цветной ткани. Складываем пополам и формируем заднюю часть юбки куклы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Admin\Desktop\Folder-0001кукла оберег\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635375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72" y="1196752"/>
            <a:ext cx="324036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Прикрепляем лоскут к туловищу куклы. Обматываем нитками, делаем 8-10 витков и закрепляем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Admin\Desktop\Folder-0001кукла оберег\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9751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775704" cy="36004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ahoma"/>
                <a:ea typeface="Times New Roman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Tahoma"/>
                <a:ea typeface="Times New Roman"/>
              </a:rPr>
              <a:t>Берегиня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это образ замужней </a:t>
            </a:r>
            <a:endParaRPr lang="ru-RU" sz="2400" b="1" dirty="0" smtClean="0">
              <a:solidFill>
                <a:srgbClr val="002060"/>
              </a:solidFill>
              <a:latin typeface="Tahoma"/>
              <a:ea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женщины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. Оберег символизирует </a:t>
            </a:r>
            <a:endParaRPr lang="ru-RU" sz="2400" b="1" dirty="0" smtClean="0">
              <a:solidFill>
                <a:srgbClr val="002060"/>
              </a:solidFill>
              <a:latin typeface="Tahoma"/>
              <a:ea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материнскую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опеку и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заботу и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служит для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того, чтобы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оградить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от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всех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негативных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явлений,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идущих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извне. Она отражает сглаз и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порчу, нездоровье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, печаль и неудачу, избавляя от невзгод и недуг.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Её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дарят как доброе пожелание, как помощницу и защитницу. </a:t>
            </a:r>
            <a:endParaRPr lang="ru-RU" sz="2400" b="1" dirty="0" smtClean="0">
              <a:solidFill>
                <a:srgbClr val="002060"/>
              </a:solidFill>
              <a:latin typeface="Tahoma"/>
              <a:ea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      Размещается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видном месте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ahoma"/>
                <a:ea typeface="Times New Roman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imes New Roman"/>
              </a:rPr>
              <a:t>помещается выше уровня человеческих голов) 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Admin\Desktop\Folder-0001кукла оберег\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3"/>
          <a:stretch/>
        </p:blipFill>
        <p:spPr bwMode="auto">
          <a:xfrm>
            <a:off x="6444208" y="980728"/>
            <a:ext cx="2021840" cy="20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2696344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Привязываем передник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Admin\Desktop\Folder-0001кукла оберег\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4702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3128392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Завязываем платок, делая три узла.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Вот наша кукла и готова!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Admin\Desktop\Folder-0001кукла оберег\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695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04856" cy="417646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Благодарю всех за работу.</a:t>
            </a:r>
          </a:p>
          <a:p>
            <a:pPr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Желаю счастья и добра </a:t>
            </a:r>
          </a:p>
          <a:p>
            <a:pPr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вашему дому!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6192688" cy="52565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1200" b="1" dirty="0" smtClean="0">
                <a:solidFill>
                  <a:srgbClr val="C00000"/>
                </a:solidFill>
              </a:rPr>
              <a:t>Для работы нам понадобятся:</a:t>
            </a:r>
          </a:p>
          <a:p>
            <a:pPr marL="457200" indent="-457200" algn="l">
              <a:lnSpc>
                <a:spcPct val="120000"/>
              </a:lnSpc>
              <a:buAutoNum type="arabicPeriod"/>
            </a:pPr>
            <a:r>
              <a:rPr lang="ru-RU" sz="9600" b="1" i="0" dirty="0" smtClean="0">
                <a:solidFill>
                  <a:srgbClr val="002060"/>
                </a:solidFill>
              </a:rPr>
              <a:t>Лоскут белой ткани 20х20 см</a:t>
            </a:r>
          </a:p>
          <a:p>
            <a:pPr marL="457200" indent="-457200" algn="l">
              <a:lnSpc>
                <a:spcPct val="120000"/>
              </a:lnSpc>
              <a:buAutoNum type="arabicPeriod"/>
            </a:pPr>
            <a:r>
              <a:rPr lang="ru-RU" sz="9600" b="1" i="0" dirty="0" smtClean="0">
                <a:solidFill>
                  <a:srgbClr val="002060"/>
                </a:solidFill>
              </a:rPr>
              <a:t>Три лоскута цветной ткани 25х25 см</a:t>
            </a:r>
          </a:p>
          <a:p>
            <a:pPr marL="457200" indent="-457200" algn="l">
              <a:lnSpc>
                <a:spcPct val="120000"/>
              </a:lnSpc>
              <a:buAutoNum type="arabicPeriod"/>
            </a:pPr>
            <a:r>
              <a:rPr lang="ru-RU" sz="9600" b="1" i="0" dirty="0" smtClean="0">
                <a:solidFill>
                  <a:srgbClr val="002060"/>
                </a:solidFill>
              </a:rPr>
              <a:t>Ткань для платочка</a:t>
            </a: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sz="9600" b="1" i="0" dirty="0" smtClean="0">
                <a:solidFill>
                  <a:srgbClr val="002060"/>
                </a:solidFill>
              </a:rPr>
              <a:t>Небольшой лоскуток</a:t>
            </a:r>
          </a:p>
          <a:p>
            <a:pPr algn="l">
              <a:lnSpc>
                <a:spcPct val="120000"/>
              </a:lnSpc>
            </a:pPr>
            <a:r>
              <a:rPr lang="ru-RU" sz="9600" b="1" i="0" dirty="0" smtClean="0">
                <a:solidFill>
                  <a:srgbClr val="002060"/>
                </a:solidFill>
              </a:rPr>
              <a:t> </a:t>
            </a:r>
            <a:r>
              <a:rPr lang="ru-RU" sz="9600" b="1" i="0" dirty="0">
                <a:solidFill>
                  <a:srgbClr val="002060"/>
                </a:solidFill>
              </a:rPr>
              <a:t>с </a:t>
            </a:r>
            <a:r>
              <a:rPr lang="ru-RU" sz="9600" b="1" i="0" dirty="0" smtClean="0">
                <a:solidFill>
                  <a:srgbClr val="002060"/>
                </a:solidFill>
              </a:rPr>
              <a:t>вышивкой для передника</a:t>
            </a:r>
          </a:p>
          <a:p>
            <a:pPr algn="l">
              <a:lnSpc>
                <a:spcPct val="120000"/>
              </a:lnSpc>
            </a:pPr>
            <a:r>
              <a:rPr lang="ru-RU" sz="9600" b="1" i="0" dirty="0" smtClean="0">
                <a:solidFill>
                  <a:srgbClr val="002060"/>
                </a:solidFill>
              </a:rPr>
              <a:t>5.  Синтепон или вата</a:t>
            </a:r>
          </a:p>
          <a:p>
            <a:pPr algn="l">
              <a:lnSpc>
                <a:spcPct val="120000"/>
              </a:lnSpc>
            </a:pPr>
            <a:r>
              <a:rPr lang="ru-RU" sz="9600" b="1" i="0" dirty="0" smtClean="0">
                <a:solidFill>
                  <a:srgbClr val="002060"/>
                </a:solidFill>
              </a:rPr>
              <a:t>6.  Нитки №40</a:t>
            </a:r>
          </a:p>
          <a:p>
            <a:pPr algn="l">
              <a:lnSpc>
                <a:spcPct val="120000"/>
              </a:lnSpc>
            </a:pPr>
            <a:r>
              <a:rPr lang="ru-RU" sz="9600" b="1" i="0" dirty="0" smtClean="0">
                <a:solidFill>
                  <a:srgbClr val="002060"/>
                </a:solidFill>
              </a:rPr>
              <a:t>7.  Красная нитка для пояса</a:t>
            </a:r>
          </a:p>
          <a:p>
            <a:pPr algn="l">
              <a:lnSpc>
                <a:spcPct val="120000"/>
              </a:lnSpc>
            </a:pPr>
            <a:endParaRPr lang="ru-RU" sz="9600" b="1" i="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032" name="Picture 8" descr="C:\Users\Admin\Desktop\Folder-0001кукла оберег\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514600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4320480" cy="2565648"/>
          </a:xfrm>
        </p:spPr>
        <p:txBody>
          <a:bodyPr>
            <a:noAutofit/>
          </a:bodyPr>
          <a:lstStyle/>
          <a:p>
            <a:pPr algn="l"/>
            <a:r>
              <a:rPr lang="ru-RU" sz="2800" b="1" cap="none" dirty="0" smtClean="0">
                <a:solidFill>
                  <a:srgbClr val="002060"/>
                </a:solidFill>
              </a:rPr>
              <a:t>Берём белый лоскуток ткани и располагаем на нём небольшой шарик из синтепона</a:t>
            </a:r>
            <a:endParaRPr lang="ru-RU" sz="2800" b="1" cap="none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Folder-0001кукла оберег\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550160" cy="24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4032448" cy="421764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Формируем голову нашей куколки и закрепляем нитками, сделав 8-10 витков. Затем резко дёргаем нить и обрываем её.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Folder-0001кукла оберег\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5134" r="3937" b="9207"/>
          <a:stretch/>
        </p:blipFill>
        <p:spPr bwMode="auto">
          <a:xfrm>
            <a:off x="5076056" y="1628800"/>
            <a:ext cx="3125337" cy="30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3096344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Расправляем ткань для того, чтобы наметить ручки куклы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Folder-0001кукла оберег\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 b="13879"/>
          <a:stretch/>
        </p:blipFill>
        <p:spPr bwMode="auto">
          <a:xfrm>
            <a:off x="4283968" y="1268760"/>
            <a:ext cx="3794252" cy="27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3672408" cy="33843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будущей ручки куклы загибаем внутрь небольшой треугольник ткани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Desktop\Folder-0001кукла оберег\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4637"/>
            <a:ext cx="35496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402348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Затем к середине треугольника загибаем противоположные края ткани и складываем пополам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Folder-0001кукла оберег\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10900"/>
          <a:stretch/>
        </p:blipFill>
        <p:spPr bwMode="auto">
          <a:xfrm>
            <a:off x="4995080" y="1473958"/>
            <a:ext cx="3139393" cy="28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6082"/>
            <a:ext cx="2984376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результате у нас получается ручка куклы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dmin\Desktop\Folder-0001кукла оберег\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1" y="1340768"/>
            <a:ext cx="340995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266</TotalTime>
  <Words>340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Кукла БЕРЕГИНЯ</vt:lpstr>
      <vt:lpstr>Презентация PowerPoint</vt:lpstr>
      <vt:lpstr>Презентация PowerPoint</vt:lpstr>
      <vt:lpstr>Берём белый лоскуток ткани и располагаем на нём небольшой шарик из синтепона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2016-10-06T07:55:28Z</dcterms:created>
  <dcterms:modified xsi:type="dcterms:W3CDTF">2016-10-22T05:28:18Z</dcterms:modified>
</cp:coreProperties>
</file>